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5" r:id="rId2"/>
    <p:sldId id="258" r:id="rId3"/>
    <p:sldId id="275" r:id="rId4"/>
    <p:sldId id="269" r:id="rId5"/>
    <p:sldId id="260" r:id="rId6"/>
    <p:sldId id="280" r:id="rId7"/>
    <p:sldId id="259" r:id="rId8"/>
    <p:sldId id="271" r:id="rId9"/>
    <p:sldId id="276" r:id="rId10"/>
    <p:sldId id="270" r:id="rId11"/>
    <p:sldId id="274" r:id="rId12"/>
    <p:sldId id="277" r:id="rId13"/>
    <p:sldId id="262" r:id="rId14"/>
    <p:sldId id="272" r:id="rId15"/>
    <p:sldId id="264" r:id="rId16"/>
    <p:sldId id="278" r:id="rId17"/>
    <p:sldId id="256" r:id="rId18"/>
    <p:sldId id="279" r:id="rId19"/>
    <p:sldId id="266" r:id="rId20"/>
    <p:sldId id="267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c:style val="2"/>
  <c:chart>
    <c:autoTitleDeleted val="1"/>
    <c:plotArea>
      <c:layout/>
      <c:pieChart>
        <c:varyColors val="1"/>
        <c:ser>
          <c:idx val="0"/>
          <c:order val="0"/>
          <c:tx>
            <c:v>percentages per domein 2023</c:v>
          </c:tx>
          <c:dPt>
            <c:idx val="0"/>
            <c:bubble3D val="0"/>
            <c:spPr>
              <a:solidFill>
                <a:srgbClr val="4472C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5F73-4F0A-8BD5-255FD89C5E0F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5F73-4F0A-8BD5-255FD89C5E0F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5F73-4F0A-8BD5-255FD89C5E0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5F73-4F0A-8BD5-255FD89C5E0F}"/>
              </c:ext>
            </c:extLst>
          </c:dPt>
          <c:dPt>
            <c:idx val="4"/>
            <c:bubble3D val="0"/>
            <c:spPr>
              <a:solidFill>
                <a:srgbClr val="5B9BD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5F73-4F0A-8BD5-255FD89C5E0F}"/>
              </c:ext>
            </c:extLst>
          </c:dPt>
          <c:dPt>
            <c:idx val="5"/>
            <c:bubble3D val="0"/>
            <c:spPr>
              <a:solidFill>
                <a:srgbClr val="70AD47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5F73-4F0A-8BD5-255FD89C5E0F}"/>
              </c:ext>
            </c:extLst>
          </c:dPt>
          <c:dPt>
            <c:idx val="6"/>
            <c:bubble3D val="0"/>
            <c:spPr>
              <a:solidFill>
                <a:srgbClr val="264478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5F73-4F0A-8BD5-255FD89C5E0F}"/>
              </c:ext>
            </c:extLst>
          </c:dPt>
          <c:dPt>
            <c:idx val="7"/>
            <c:bubble3D val="0"/>
            <c:spPr>
              <a:solidFill>
                <a:srgbClr val="9E480E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5F73-4F0A-8BD5-255FD89C5E0F}"/>
              </c:ext>
            </c:extLst>
          </c:dPt>
          <c:dPt>
            <c:idx val="8"/>
            <c:bubble3D val="0"/>
            <c:spPr>
              <a:solidFill>
                <a:srgbClr val="636363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5F73-4F0A-8BD5-255FD89C5E0F}"/>
              </c:ext>
            </c:extLst>
          </c:dPt>
          <c:dPt>
            <c:idx val="9"/>
            <c:bubble3D val="0"/>
            <c:spPr>
              <a:solidFill>
                <a:srgbClr val="997300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5F73-4F0A-8BD5-255FD89C5E0F}"/>
              </c:ext>
            </c:extLst>
          </c:dPt>
          <c:dPt>
            <c:idx val="10"/>
            <c:bubble3D val="0"/>
            <c:spPr>
              <a:solidFill>
                <a:srgbClr val="255E9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F73-4F0A-8BD5-255FD89C5E0F}"/>
              </c:ext>
            </c:extLst>
          </c:dPt>
          <c:dPt>
            <c:idx val="11"/>
            <c:bubble3D val="0"/>
            <c:spPr>
              <a:solidFill>
                <a:srgbClr val="43682B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5F73-4F0A-8BD5-255FD89C5E0F}"/>
              </c:ext>
            </c:extLst>
          </c:dPt>
          <c:cat>
            <c:strLit>
              <c:ptCount val="12"/>
              <c:pt idx="0">
                <c:v>Bouwen, wonen en interieur</c:v>
              </c:pt>
              <c:pt idx="1">
                <c:v>Economie en ondernemen</c:v>
              </c:pt>
              <c:pt idx="2">
                <c:v>Groen; voedsel, natuur en leefomgeving</c:v>
              </c:pt>
              <c:pt idx="3">
                <c:v>Horeca, recreatie en reizen</c:v>
              </c:pt>
              <c:pt idx="4">
                <c:v>Media, vormgeving en ICT</c:v>
              </c:pt>
              <c:pt idx="5">
                <c:v>Mobiliteit en transport</c:v>
              </c:pt>
              <c:pt idx="6">
                <c:v>Produceren, installeren en techniek</c:v>
              </c:pt>
              <c:pt idx="7">
                <c:v>Zorg en welzijn</c:v>
              </c:pt>
              <c:pt idx="8">
                <c:v>Veiligheid en sport</c:v>
              </c:pt>
              <c:pt idx="9">
                <c:v>overig</c:v>
              </c:pt>
              <c:pt idx="10">
                <c:v>buitenland</c:v>
              </c:pt>
              <c:pt idx="11">
                <c:v>havo-4</c:v>
              </c:pt>
            </c:strLit>
          </c:cat>
          <c:val>
            <c:numLit>
              <c:formatCode>General</c:formatCode>
              <c:ptCount val="12"/>
              <c:pt idx="0">
                <c:v>2.6315789473684209E-2</c:v>
              </c:pt>
              <c:pt idx="1">
                <c:v>0.10526315789473684</c:v>
              </c:pt>
              <c:pt idx="2">
                <c:v>0.23684210526315788</c:v>
              </c:pt>
              <c:pt idx="3">
                <c:v>7.2368421052631582E-2</c:v>
              </c:pt>
              <c:pt idx="4">
                <c:v>6.5789473684210523E-2</c:v>
              </c:pt>
              <c:pt idx="5">
                <c:v>0.10526315789473684</c:v>
              </c:pt>
              <c:pt idx="6">
                <c:v>5.921052631578947E-2</c:v>
              </c:pt>
              <c:pt idx="7">
                <c:v>0.17763157894736842</c:v>
              </c:pt>
              <c:pt idx="8">
                <c:v>0.125</c:v>
              </c:pt>
              <c:pt idx="9">
                <c:v>6.5789473684210523E-3</c:v>
              </c:pt>
              <c:pt idx="10">
                <c:v>6.5789473684210523E-3</c:v>
              </c:pt>
              <c:pt idx="11">
                <c:v>1.3157894736842105E-2</c:v>
              </c:pt>
            </c:numLit>
          </c:val>
          <c:extLst>
            <c:ext xmlns:c16="http://schemas.microsoft.com/office/drawing/2014/chart" uri="{C3380CC4-5D6E-409C-BE32-E72D297353CC}">
              <c16:uniqueId val="{00000000-5F73-4F0A-8BD5-255FD89C5E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</c:pieChart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197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nl-NL" sz="1197" b="0" i="0" u="none" strike="noStrike" kern="1200" baseline="0">
          <a:solidFill>
            <a:srgbClr val="000000"/>
          </a:solidFill>
          <a:latin typeface="Calibri"/>
        </a:defRPr>
      </a:pPr>
      <a:endParaRPr lang="nl-N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492B73A-41A5-3072-3B35-052A0C165B2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A38822-E2E0-4EB7-E333-2575D566EAAE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6CB1F3AC-B8CE-4CFB-A1C3-195303D896D4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B12D6619-6F1F-5FAB-3C82-ECCC5A2358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C0A0589B-F768-FCD7-A043-15BC4A1AA0B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080FF8-3F7B-9373-ED0B-EBF093D0A0C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AADA64-3246-482F-3543-A7C075AD946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1A4202E3-1A5B-4D61-AEC8-DC0685F2F818}" type="slidenum">
              <a:t>‹nr.›</a:t>
            </a:fld>
            <a:endParaRPr lang="nl-NL"/>
          </a:p>
        </p:txBody>
      </p:sp>
      <p:sp>
        <p:nvSpPr>
          <p:cNvPr id="8" name="Header Placeholder 1">
            <a:extLst>
              <a:ext uri="{FF2B5EF4-FFF2-40B4-BE49-F238E27FC236}">
                <a16:creationId xmlns:a16="http://schemas.microsoft.com/office/drawing/2014/main" id="{5D59C9CD-1033-5D30-87A1-74604074C071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35B0C91-4F28-506C-3DBB-7C3035C3367C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AB4C8535-F023-4825-B292-441868AC9220}" type="datetime1">
              <a:rPr lang="nl-NL"/>
              <a:pPr lvl="0"/>
              <a:t>17-11-2023</a:t>
            </a:fld>
            <a:endParaRPr lang="en-US"/>
          </a:p>
        </p:txBody>
      </p:sp>
      <p:sp>
        <p:nvSpPr>
          <p:cNvPr id="10" name="Slide Image Placeholder 3">
            <a:extLst>
              <a:ext uri="{FF2B5EF4-FFF2-40B4-BE49-F238E27FC236}">
                <a16:creationId xmlns:a16="http://schemas.microsoft.com/office/drawing/2014/main" id="{B2BAF059-0E3F-14BE-21D8-3E2E04414733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1" name="Notes Placeholder 4">
            <a:extLst>
              <a:ext uri="{FF2B5EF4-FFF2-40B4-BE49-F238E27FC236}">
                <a16:creationId xmlns:a16="http://schemas.microsoft.com/office/drawing/2014/main" id="{15DE7A09-ED6C-07B7-511A-8D1CC5BF4344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4C2E9571-21DA-FF23-2944-71552B5B57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C470399-6622-C7A0-C64E-2E18EC1801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0D7108D-3D37-4C10-9C3C-B7381B98ECBE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790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804DE9-B481-2B02-5B28-5D80D79D0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AF39C8B-AA49-B760-B904-F2B1190DACA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nl-NL"/>
              <a:t>Advies Basisschool is leidend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DF4A03-530B-3D64-000B-52EFF85F2F7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6500933-A64C-43A1-8678-D8B9FD27B9ED}" type="slidenum">
              <a:t>5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A5A698-CCBA-C591-A06A-B5013FD2D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ACE3AA8-929E-86BF-F41E-D84B668C3A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nl-NL"/>
              <a:t>TL één groen vak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678E70-059C-8B60-DDAB-ED87B7E9ABE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4B2219-682D-4245-AC91-1476F7A0F705}" type="slidenum">
              <a:t>6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FAA1DEA-DDF5-AD79-D6A4-A9D299084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47C1F9-BB68-691B-7B6E-1C15E7659A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nl-NL"/>
              <a:t>Geen tussenuren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163573-E7E8-76DA-C076-2E75B8A83BC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FB7ABA-9EE3-4CE9-BEB8-70469DF96FF3}" type="slidenum">
              <a:t>7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ED625BD-AB57-2EEB-2A31-7993DA389C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C226EC6-08AA-0446-0B59-0B7F719FF6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nl-NL"/>
              <a:t>3 lessen voor leerlingen en ouders krijgen per ronde extra informatie (dyslexie, hGL, LWOO etc.)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0CE950-D75B-7322-E1A9-FB6DCB8C3937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4CE71A1-7688-4C83-92ED-78A906C3EB41}" type="slidenum">
              <a:t>18</a:t>
            </a:fld>
            <a:endParaRPr lang="nl-N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28346-EDAB-CB70-24A9-8F1600E553F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8941EA-DA54-DE6F-609F-698203230AC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9772BC-5EB9-6BFB-2DD9-E12E43E130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9C5C57-4000-41FB-B12A-8422AA3B6DEF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F1E50A-66AC-9193-1ED1-64FA18AADCE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94F805-AEB2-60C3-034A-373FDA2574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8D6625-E02F-435A-A677-6D382400C6F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39329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F5E21-9B69-9D18-81F4-6115C1AFFF2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A3D8EC-F38B-C73B-CD2D-803F499C6DC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058DEA-93BC-8A58-9E64-3DF9D1809C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560546-29BB-4F91-8F17-7350EA52D75B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34BF73-0F1C-2612-E930-6A539AE4FF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5A9920-4F08-0E38-EDFF-EDE00BF155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C617AF-4940-431A-ADF6-8B37317730B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785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7DCA7B1-41A1-898E-DB11-4998B7EDDD3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A86C078-A3C2-BFC1-FEC0-66310E063EB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B8BF0F-5757-5F58-2576-120FA95EE0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A1109D-70B4-4755-9F94-7440DE34896D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694A1A-B8A3-A317-7BC5-F47DAB9362E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E5CC06-B4F0-E176-C9C0-068C0A872C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50D45F-12BA-46D6-A1B5-61475178AD0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914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0CD7C-DA0D-3890-2575-361B191E1F7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FC48C4-DDEA-7D38-DEF1-965204CF8C3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338086-9061-14F9-1C20-72B8B8BFF4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356482-7A5F-4F74-A684-4F156ACF80C4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598A52-FF76-2BD7-4106-C4E15264C2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B6183F-3B85-7E53-6D29-C67BCA060E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CCF82B-D18E-4184-942A-13D33886172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85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98CA6-B95D-0DFD-6F8D-9E96EE1910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BC52E8-3FB8-69C9-581E-E29DF6E47E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2014AC-9D07-2382-F1BD-DED5636B48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422FBB-BF29-40FC-A990-4A8925844CDE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A00EAA-1070-8098-5F45-2E2A87926A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14B709-DE3F-A214-1AE1-F9EAFF752E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20CBBC-C189-486B-9A13-472B7B84B21B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85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9A4E45-FC89-9F64-FBB3-613D8FB310C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272F0B-AA54-3E38-BC33-8BBEF5A5266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1B180C-ED6A-E9B7-D2A5-CB4CCC12AE5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34D48FA-CAFC-F6FE-BDEA-BE667797E3C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56F69F-9C16-4783-A4B9-69C90F55737D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3A4D4F-C412-213E-244D-6B5A9DCBA9A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A61EF9-5594-270E-CB65-2C0A8BD2BA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EE2110-0525-4308-8482-3E7BC0F66691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96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8CC52-C493-7738-2DBA-5831FAA7C6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9DEC0A-82F1-2AAD-C91C-4C913959FB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C670A40-8ED2-5EBA-C655-4CC3DBA0D89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2B563CA-338A-43C4-BE1B-F56D3274115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4015407-5AEB-42F3-82D1-8011B36A56A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6B1C459-1299-8713-113A-494DE660DF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08AC3F-871E-4998-AEE6-4EAADD1AEF35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5976F9C-EECB-43CA-9C93-AEF22D65E6E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93187B3-F476-7A72-B770-8CDB0D83B6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772FAC-D7D3-4872-9258-DF92F3DF487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87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A9408-12F5-BCA6-DAA1-9BDEF37B121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B608031-E577-4A2B-C419-74833DAA5C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5D6F51-DDAE-42C6-98BB-874CE5335B3C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75874E7-2837-2749-8014-BC5C406FE1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D103FD6-417C-F0A7-4193-4C98D5CED5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F9968D-2E97-4233-961E-8079C1BACF1F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85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A0BD166-76D6-2E14-09D1-C1FFF9A7E6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5CCAFA-B357-44B7-A581-7A66E28C0060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7C7DF05-DC74-C7BA-D47B-1E3CB54F4A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E87ADE-7B19-E930-FC22-7C5A803141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E51ED9-58FE-4EA7-BD60-A0818B75C7E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339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9D6F7-FEFC-3844-F0E9-8782E8350D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E34909-6DD3-5A35-4676-9457DCE86F0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E229DF-4F08-A57F-BBCE-4A1A9A1F74D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951922-639D-1E13-F6BE-B09C207DA94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520A00-D72B-450A-8F80-0182EA78A451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E131CF-1561-F460-5F0B-005BA339C3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97C2A1-3C36-EF9D-F67D-71E3C3DECD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DC0146-DD93-44F6-9F58-2F4AD93F9B8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81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0FCBC-B2C6-0163-3E4D-315D9C8C03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3B5BAAA-DAD4-FAEA-7ADE-A0527923DC4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4556D0-1AAB-0EF4-5894-B7505B54C4C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F89CFE-DB66-7371-1BB9-246CA244C2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7E13F3-9A79-4113-BC97-DA946F35DBE3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40D542-FADB-A3AA-95BB-D2C579984B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6BC41A-4D6F-D749-2783-4F85927D7F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19ADC9-BE1D-4677-A6FF-70677D6382D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22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4BDA13-DD01-13C4-CBD1-86723B1E90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3E3737-A770-6A01-60FA-9F84545982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47F6EE-23C5-BE5C-E081-D616B088803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A304F69-EFF5-4D97-86AA-C36171331BF0}" type="datetime1">
              <a:rPr lang="nl-NL"/>
              <a:pPr lvl="0"/>
              <a:t>17-11-2023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CD5EAD-FCC4-68EF-9442-13FE0C00FE9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B16F08-E370-F3E5-6E61-6EFB1A7D43D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4BB6D12-D67E-41A8-B3E2-46C691E95C5B}" type="slidenum"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nl-N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6">
            <a:extLst>
              <a:ext uri="{FF2B5EF4-FFF2-40B4-BE49-F238E27FC236}">
                <a16:creationId xmlns:a16="http://schemas.microsoft.com/office/drawing/2014/main" id="{A6837EC6-727C-B5E8-72B8-046A299F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02" b="549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9">
            <a:extLst>
              <a:ext uri="{FF2B5EF4-FFF2-40B4-BE49-F238E27FC236}">
                <a16:creationId xmlns:a16="http://schemas.microsoft.com/office/drawing/2014/main" id="{7F064E35-236D-3CF6-364B-772727C525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510" t="-907" r="-846" b="28110"/>
          <a:stretch>
            <a:fillRect/>
          </a:stretch>
        </p:blipFill>
        <p:spPr>
          <a:xfrm rot="16200004">
            <a:off x="7177861" y="1850804"/>
            <a:ext cx="3371667" cy="66566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2CE6D3DA-F1F3-3678-AFBE-3613D3756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2909">
            <a:off x="-640264" y="2778479"/>
            <a:ext cx="4801560" cy="48015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65FB95D8-8E17-F23E-C3DA-FCD6371CF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38" y="289325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7929AD84-1C82-BE6F-34EB-E1EEBBC16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9257">
            <a:off x="5904646" y="2565669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7CB6456-8E67-4A85-10C4-2C1BC11B8215}"/>
              </a:ext>
            </a:extLst>
          </p:cNvPr>
          <p:cNvSpPr txBox="1"/>
          <p:nvPr/>
        </p:nvSpPr>
        <p:spPr>
          <a:xfrm>
            <a:off x="3343128" y="220644"/>
            <a:ext cx="8391329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5400" b="1" i="0" u="none" strike="noStrike" kern="1200" cap="none" spc="0" baseline="0">
                <a:solidFill>
                  <a:srgbClr val="FFFFFF"/>
                </a:solidFill>
                <a:uFillTx/>
                <a:latin typeface="Veneer" pitchFamily="50"/>
              </a:rPr>
              <a:t>Informatieavond </a:t>
            </a:r>
            <a:r>
              <a:rPr lang="nl-NL" sz="5400" b="1" i="0" u="none" strike="noStrike" kern="0" cap="none" spc="0" baseline="0">
                <a:solidFill>
                  <a:srgbClr val="FFFFFF"/>
                </a:solidFill>
                <a:uFillTx/>
                <a:latin typeface="Veneer" pitchFamily="50"/>
              </a:rPr>
              <a:t>2 november</a:t>
            </a:r>
            <a:r>
              <a:rPr lang="nl-NL" sz="5400" b="1" i="0" u="none" strike="noStrike" kern="1200" cap="none" spc="0" baseline="0">
                <a:solidFill>
                  <a:srgbClr val="FFFFFF"/>
                </a:solidFill>
                <a:uFillTx/>
                <a:latin typeface="Veneer" pitchFamily="50"/>
              </a:rPr>
              <a:t>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5400" b="1" i="0" u="none" strike="noStrike" kern="1200" cap="none" spc="0" baseline="0">
                <a:solidFill>
                  <a:srgbClr val="FFFFFF"/>
                </a:solidFill>
                <a:uFillTx/>
                <a:latin typeface="Veneer" pitchFamily="50"/>
              </a:rPr>
              <a:t>VMBO</a:t>
            </a:r>
            <a:endParaRPr lang="nl-NL" sz="5400" b="0" i="0" u="none" strike="noStrike" kern="1200" cap="none" spc="0" baseline="0">
              <a:solidFill>
                <a:srgbClr val="FFFFFF"/>
              </a:solidFill>
              <a:uFillTx/>
              <a:latin typeface="Veneer" pitchFamily="5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5">
            <a:extLst>
              <a:ext uri="{FF2B5EF4-FFF2-40B4-BE49-F238E27FC236}">
                <a16:creationId xmlns:a16="http://schemas.microsoft.com/office/drawing/2014/main" id="{E3F3B634-CD8C-D107-0437-CB85F26A9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9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6">
            <a:extLst>
              <a:ext uri="{FF2B5EF4-FFF2-40B4-BE49-F238E27FC236}">
                <a16:creationId xmlns:a16="http://schemas.microsoft.com/office/drawing/2014/main" id="{87024930-FA90-3CF1-C173-0A538DA310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144" t="-907" r="-846" b="28110"/>
          <a:stretch>
            <a:fillRect/>
          </a:stretch>
        </p:blipFill>
        <p:spPr>
          <a:xfrm rot="16200004">
            <a:off x="7409554" y="2081077"/>
            <a:ext cx="3469178" cy="6096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48DB4147-8A08-7A91-12B3-6E2513AD5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23262">
            <a:off x="5862318" y="2494547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74965720-7A72-C7D7-6B81-A89FFAEF5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936" y="282750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49B61BB8-21F0-4138-C1BF-842FCAB8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39ABBBAC-2A26-E3E4-1432-D5447FD093E5}"/>
              </a:ext>
            </a:extLst>
          </p:cNvPr>
          <p:cNvSpPr txBox="1"/>
          <p:nvPr/>
        </p:nvSpPr>
        <p:spPr>
          <a:xfrm>
            <a:off x="617759" y="1227362"/>
            <a:ext cx="4451536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Bovenbouw: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Examen- en keuzepakket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8F6EDD3-FE1F-0171-1761-599B1B99D40C}"/>
              </a:ext>
            </a:extLst>
          </p:cNvPr>
          <p:cNvSpPr txBox="1"/>
          <p:nvPr/>
        </p:nvSpPr>
        <p:spPr>
          <a:xfrm>
            <a:off x="559256" y="2509287"/>
            <a:ext cx="5241368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Examenpakket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Verplichte theorievakken, praktijkexamen pro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fielvakken groen en stage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Keuzepakket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Nask en/of biologie, economie en Duits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Aard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rijkskunde en geschiedenis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Keuze praktijkvakken (groen/ grijs)</a:t>
            </a:r>
          </a:p>
        </p:txBody>
      </p:sp>
      <p:pic>
        <p:nvPicPr>
          <p:cNvPr id="5" name="Afbeelding 19" descr="Afbeelding met lamp, licht&#10;&#10;Automatisch gegenereerde beschrijving">
            <a:extLst>
              <a:ext uri="{FF2B5EF4-FFF2-40B4-BE49-F238E27FC236}">
                <a16:creationId xmlns:a16="http://schemas.microsoft.com/office/drawing/2014/main" id="{AAC5BE7E-87E7-53C9-293E-7EC8ED20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61" r="22924" b="44219"/>
          <a:stretch>
            <a:fillRect/>
          </a:stretch>
        </p:blipFill>
        <p:spPr>
          <a:xfrm>
            <a:off x="8169725" y="4398702"/>
            <a:ext cx="4022271" cy="2453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B3A535C-06C9-D00D-4DB7-287068474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682" y="59149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A0F19B48-8961-88C7-829F-0D07F2F03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502" y="1062788"/>
            <a:ext cx="5224049" cy="34809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78F17853-6D91-EE56-3A93-D5418ED50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8EE4BEC-0186-581C-6A43-B1D2D758B18F}"/>
              </a:ext>
            </a:extLst>
          </p:cNvPr>
          <p:cNvSpPr txBox="1"/>
          <p:nvPr/>
        </p:nvSpPr>
        <p:spPr>
          <a:xfrm>
            <a:off x="617759" y="1227362"/>
            <a:ext cx="4451536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Bovenbouw: doorstroommogelijkheden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5DD6977F-1BAF-1709-E255-4DE10D93633A}"/>
              </a:ext>
            </a:extLst>
          </p:cNvPr>
          <p:cNvSpPr txBox="1"/>
          <p:nvPr/>
        </p:nvSpPr>
        <p:spPr>
          <a:xfrm>
            <a:off x="559256" y="2509287"/>
            <a:ext cx="4710330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MBO Groen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Alle ander MBO sectoren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Havo (EM/CM)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19" descr="Afbeelding met lamp, licht&#10;&#10;Automatisch gegenereerde beschrijving">
            <a:extLst>
              <a:ext uri="{FF2B5EF4-FFF2-40B4-BE49-F238E27FC236}">
                <a16:creationId xmlns:a16="http://schemas.microsoft.com/office/drawing/2014/main" id="{8E6EB941-D365-F6C4-3B27-E4112F4F11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61" r="22924" b="44219"/>
          <a:stretch>
            <a:fillRect/>
          </a:stretch>
        </p:blipFill>
        <p:spPr>
          <a:xfrm>
            <a:off x="8169725" y="4398702"/>
            <a:ext cx="4022271" cy="2453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3F5DEF7A-3DCF-14B1-3746-EB667FC32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682" y="59149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2EF0CA94-FF3B-A041-FA04-64852C428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648" y="1062788"/>
            <a:ext cx="5209894" cy="34715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5">
            <a:extLst>
              <a:ext uri="{FF2B5EF4-FFF2-40B4-BE49-F238E27FC236}">
                <a16:creationId xmlns:a16="http://schemas.microsoft.com/office/drawing/2014/main" id="{3969D28C-32C1-5E0F-D4AD-815ECB697C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4C07694-1057-AAA1-41ED-8A57F08E172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-2297448"/>
            <a:ext cx="9144000" cy="1655758"/>
          </a:xfrm>
        </p:spPr>
        <p:txBody>
          <a:bodyPr/>
          <a:lstStyle/>
          <a:p>
            <a:pPr lvl="0"/>
            <a:r>
              <a:rPr lang="nl-NL"/>
              <a:t>AANPASBARE VISUAL SLIDE;</a:t>
            </a:r>
          </a:p>
          <a:p>
            <a:pPr lvl="0"/>
            <a:r>
              <a:rPr lang="nl-NL"/>
              <a:t>DE SCHOOL WAAR JE DENKT EN DOET</a:t>
            </a:r>
          </a:p>
          <a:p>
            <a:pPr lvl="0"/>
            <a:r>
              <a:rPr lang="nl-NL"/>
              <a:t>LOGO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31F41E31-917B-8646-2182-5254557C3E74}"/>
              </a:ext>
            </a:extLst>
          </p:cNvPr>
          <p:cNvSpPr txBox="1"/>
          <p:nvPr/>
        </p:nvSpPr>
        <p:spPr>
          <a:xfrm>
            <a:off x="617759" y="1227362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6AC0AC"/>
                </a:solidFill>
                <a:uFillTx/>
                <a:latin typeface="Arial" pitchFamily="34"/>
                <a:cs typeface="Arial" pitchFamily="34"/>
              </a:rPr>
              <a:t>Terra in Onderwijsland</a:t>
            </a:r>
            <a:endParaRPr lang="nl-NL" sz="2800" b="0" i="0" u="none" strike="noStrike" kern="1200" cap="none" spc="0" baseline="0">
              <a:solidFill>
                <a:srgbClr val="6AC0AC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D658F61E-2FFF-CE6B-140C-78CD18F360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338" b="15513"/>
          <a:stretch>
            <a:fillRect/>
          </a:stretch>
        </p:blipFill>
        <p:spPr>
          <a:xfrm>
            <a:off x="6096003" y="-14859"/>
            <a:ext cx="6083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0" descr="Afbeelding met lamp, licht&#10;&#10;Automatisch gegenereerde beschrijving">
            <a:extLst>
              <a:ext uri="{FF2B5EF4-FFF2-40B4-BE49-F238E27FC236}">
                <a16:creationId xmlns:a16="http://schemas.microsoft.com/office/drawing/2014/main" id="{86906AAD-7EB4-BFD8-F425-2DC9295BF7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63" t="-315" r="35192" b="18096"/>
          <a:stretch>
            <a:fillRect/>
          </a:stretch>
        </p:blipFill>
        <p:spPr>
          <a:xfrm>
            <a:off x="9481459" y="3957258"/>
            <a:ext cx="2710537" cy="2915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5325D620-9B7A-A3FD-5119-8D0036A01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4484" y="58868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8" name="Grafiek 8">
            <a:extLst>
              <a:ext uri="{FF2B5EF4-FFF2-40B4-BE49-F238E27FC236}">
                <a16:creationId xmlns:a16="http://schemas.microsoft.com/office/drawing/2014/main" id="{D7F39535-8A11-7575-521E-0019CE301030}"/>
              </a:ext>
            </a:extLst>
          </p:cNvPr>
          <p:cNvGraphicFramePr/>
          <p:nvPr/>
        </p:nvGraphicFramePr>
        <p:xfrm>
          <a:off x="101772" y="1695069"/>
          <a:ext cx="5994221" cy="5148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1">
            <a:extLst>
              <a:ext uri="{FF2B5EF4-FFF2-40B4-BE49-F238E27FC236}">
                <a16:creationId xmlns:a16="http://schemas.microsoft.com/office/drawing/2014/main" id="{7B02C8C3-16CD-FAA7-DCCD-6F99CC83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9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0">
            <a:extLst>
              <a:ext uri="{FF2B5EF4-FFF2-40B4-BE49-F238E27FC236}">
                <a16:creationId xmlns:a16="http://schemas.microsoft.com/office/drawing/2014/main" id="{4D9B7E7F-4EB5-CCA9-6634-90C388B85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4" b="35112"/>
          <a:stretch>
            <a:fillRect/>
          </a:stretch>
        </p:blipFill>
        <p:spPr>
          <a:xfrm>
            <a:off x="0" y="2892631"/>
            <a:ext cx="4667536" cy="3965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B64D8BBF-E5CA-44CE-1EA2-5AD29FD5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134" y="302510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1C44E90-1CDC-7146-6A98-54A05E4A8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5750">
            <a:off x="-1052192" y="2205066"/>
            <a:ext cx="5719727" cy="571972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2">
            <a:extLst>
              <a:ext uri="{FF2B5EF4-FFF2-40B4-BE49-F238E27FC236}">
                <a16:creationId xmlns:a16="http://schemas.microsoft.com/office/drawing/2014/main" id="{19FF3143-9BB9-F43E-A2EA-C5BDDF9B3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FE46ECFC-18EB-5B33-1E8F-32F265D80BEF}"/>
              </a:ext>
            </a:extLst>
          </p:cNvPr>
          <p:cNvSpPr txBox="1"/>
          <p:nvPr/>
        </p:nvSpPr>
        <p:spPr>
          <a:xfrm>
            <a:off x="6994071" y="1227362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6AC0AC"/>
                </a:solidFill>
                <a:uFillTx/>
                <a:latin typeface="Arial" pitchFamily="34"/>
                <a:cs typeface="Arial" pitchFamily="34"/>
              </a:rPr>
              <a:t>Leerlingbegeleiding</a:t>
            </a:r>
            <a:endParaRPr lang="nl-NL" sz="2800" b="0" i="0" u="none" strike="noStrike" kern="1200" cap="none" spc="0" baseline="0">
              <a:solidFill>
                <a:srgbClr val="6AC0AC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3CF28C17-2B19-B118-7D57-F2D0EAAA9724}"/>
              </a:ext>
            </a:extLst>
          </p:cNvPr>
          <p:cNvSpPr txBox="1"/>
          <p:nvPr/>
        </p:nvSpPr>
        <p:spPr>
          <a:xfrm>
            <a:off x="6749588" y="2514600"/>
            <a:ext cx="5231867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Voor alle leerlingen; mentor en brugklasdocenten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Extra begeleiding door de leerling-mentor coach, ondersteuningscoördinator, maar ook orthopedagoog en ambulante begeleiding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En extra ondersteuning bij sociale vaardigheden, dyslexie/ dyscalculie en huiswerk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5" descr="Afbeelding met lamp, licht&#10;&#10;Automatisch gegenereerde beschrijving">
            <a:extLst>
              <a:ext uri="{FF2B5EF4-FFF2-40B4-BE49-F238E27FC236}">
                <a16:creationId xmlns:a16="http://schemas.microsoft.com/office/drawing/2014/main" id="{5C84FAC7-7E67-A1F6-980B-CFBAA0750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34" b="31327"/>
          <a:stretch>
            <a:fillRect/>
          </a:stretch>
        </p:blipFill>
        <p:spPr>
          <a:xfrm>
            <a:off x="0" y="3942389"/>
            <a:ext cx="2710537" cy="2915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295C6DB1-855F-B080-EEB3-FA124AB2E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732" y="5920584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11">
            <a:extLst>
              <a:ext uri="{FF2B5EF4-FFF2-40B4-BE49-F238E27FC236}">
                <a16:creationId xmlns:a16="http://schemas.microsoft.com/office/drawing/2014/main" id="{52736D91-C1DD-948C-64A3-4679DBBFBB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19" b="9821"/>
          <a:stretch>
            <a:fillRect/>
          </a:stretch>
        </p:blipFill>
        <p:spPr>
          <a:xfrm>
            <a:off x="4800" y="0"/>
            <a:ext cx="6091202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2">
            <a:extLst>
              <a:ext uri="{FF2B5EF4-FFF2-40B4-BE49-F238E27FC236}">
                <a16:creationId xmlns:a16="http://schemas.microsoft.com/office/drawing/2014/main" id="{848E4233-591B-BB3E-04DA-9FF31AEDD5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FBD5189-C376-C239-C410-9A1CBBA87D8F}"/>
              </a:ext>
            </a:extLst>
          </p:cNvPr>
          <p:cNvSpPr txBox="1"/>
          <p:nvPr/>
        </p:nvSpPr>
        <p:spPr>
          <a:xfrm>
            <a:off x="6994071" y="1227362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6AC0AC"/>
                </a:solidFill>
                <a:uFillTx/>
                <a:latin typeface="Arial" pitchFamily="34"/>
                <a:cs typeface="Arial" pitchFamily="34"/>
              </a:rPr>
              <a:t>Schoolklimaat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F15F866A-F469-122D-134B-7C9AAD5A3931}"/>
              </a:ext>
            </a:extLst>
          </p:cNvPr>
          <p:cNvSpPr txBox="1"/>
          <p:nvPr/>
        </p:nvSpPr>
        <p:spPr>
          <a:xfrm>
            <a:off x="6994071" y="2514600"/>
            <a:ext cx="4987393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Duidelijk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Informatieavonden, website </a:t>
            </a: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&amp; portal en gedragsregels &amp; absentiecontrole</a:t>
            </a:r>
            <a:endParaRPr lang="nl-NL" sz="19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Veilig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Normen en waarden in mentorlessen en een rustige leeromgeving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AC0AC"/>
              </a:buClr>
              <a:buSzPct val="100000"/>
              <a:buFont typeface="Arial" pitchFamily="34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Persoonlijke aandacht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9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Verbreding &amp; verdieping</a:t>
            </a:r>
            <a:r>
              <a:rPr lang="nl-NL" sz="19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digitale vaardigheden en activiteiten buiten de school</a:t>
            </a:r>
          </a:p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9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5" descr="Afbeelding met lamp, licht&#10;&#10;Automatisch gegenereerde beschrijving">
            <a:extLst>
              <a:ext uri="{FF2B5EF4-FFF2-40B4-BE49-F238E27FC236}">
                <a16:creationId xmlns:a16="http://schemas.microsoft.com/office/drawing/2014/main" id="{2559B04E-260E-FF66-7436-91FA9BFF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34" b="31327"/>
          <a:stretch>
            <a:fillRect/>
          </a:stretch>
        </p:blipFill>
        <p:spPr>
          <a:xfrm>
            <a:off x="0" y="3942389"/>
            <a:ext cx="2710537" cy="2915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4E67476A-F018-C1E6-701C-DC08CCF8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732" y="5920584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11">
            <a:extLst>
              <a:ext uri="{FF2B5EF4-FFF2-40B4-BE49-F238E27FC236}">
                <a16:creationId xmlns:a16="http://schemas.microsoft.com/office/drawing/2014/main" id="{1851F574-6EB5-83F6-3EB3-6367068EBC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19" b="9821"/>
          <a:stretch>
            <a:fillRect/>
          </a:stretch>
        </p:blipFill>
        <p:spPr>
          <a:xfrm>
            <a:off x="4800" y="0"/>
            <a:ext cx="6091202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6">
            <a:extLst>
              <a:ext uri="{FF2B5EF4-FFF2-40B4-BE49-F238E27FC236}">
                <a16:creationId xmlns:a16="http://schemas.microsoft.com/office/drawing/2014/main" id="{F24ADDD0-4A78-5BB2-A329-1A70201A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92"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9">
            <a:extLst>
              <a:ext uri="{FF2B5EF4-FFF2-40B4-BE49-F238E27FC236}">
                <a16:creationId xmlns:a16="http://schemas.microsoft.com/office/drawing/2014/main" id="{B29263F1-EDA8-402E-BAA7-B485077092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4" b="35112"/>
          <a:stretch>
            <a:fillRect/>
          </a:stretch>
        </p:blipFill>
        <p:spPr>
          <a:xfrm>
            <a:off x="0" y="2892631"/>
            <a:ext cx="4667536" cy="3965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3EEF160F-D4DE-F011-F262-0783F9C13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8222">
            <a:off x="-1335509" y="2438403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50AE3FB5-2777-8B74-B236-AAB78B32C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3" y="299923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85A7D05-1421-941A-302A-B7EDA833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03E74F23-40A4-DD97-11B3-9E35E7F46DFB}"/>
              </a:ext>
            </a:extLst>
          </p:cNvPr>
          <p:cNvSpPr txBox="1"/>
          <p:nvPr/>
        </p:nvSpPr>
        <p:spPr>
          <a:xfrm>
            <a:off x="617759" y="1227362"/>
            <a:ext cx="8421962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Orientatieavonden</a:t>
            </a:r>
            <a:endParaRPr lang="nl-NL" sz="2800" b="0" i="0" u="none" strike="noStrike" kern="1200" cap="none" spc="0" baseline="0">
              <a:solidFill>
                <a:srgbClr val="5DB77A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BD20EDF8-1B0F-7B84-F63F-59A4C82BD9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7962037" y="4278084"/>
            <a:ext cx="4229959" cy="25799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DCE8577F-6863-AB74-D020-A16FCF43F90B}"/>
              </a:ext>
            </a:extLst>
          </p:cNvPr>
          <p:cNvSpPr txBox="1"/>
          <p:nvPr/>
        </p:nvSpPr>
        <p:spPr>
          <a:xfrm>
            <a:off x="617759" y="2139723"/>
            <a:ext cx="10991846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Donderdag </a:t>
            </a: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30</a:t>
            </a:r>
            <a:r>
              <a:rPr lang="nl-NL" sz="2000" b="1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november</a:t>
            </a: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L</a:t>
            </a: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eerlingen en ouders/verzorgers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opgave via: </a:t>
            </a:r>
            <a:r>
              <a:rPr lang="nl-NL" sz="2000" b="0" i="0" u="sng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assen.voterra.nl</a:t>
            </a:r>
            <a:endParaRPr lang="nl-NL" sz="2000" b="0" i="0" u="sng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Maandag 12 februari</a:t>
            </a: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Alleen leerlingen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opgave via: </a:t>
            </a:r>
            <a:r>
              <a:rPr lang="nl-NL" sz="2000" b="0" i="0" u="sng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assen.voterra.nl</a:t>
            </a:r>
            <a:endParaRPr lang="nl-NL" sz="2000" b="0" i="0" u="sng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Rondleidingen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-&gt; Donderdag 7 maart (vanaf 14.00)</a:t>
            </a: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L</a:t>
            </a: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eerlingen en ouders/verzorgers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opgave via: </a:t>
            </a:r>
            <a:r>
              <a:rPr lang="nl-NL" sz="2000" b="0" i="0" u="sng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assen.voterra.nl</a:t>
            </a:r>
            <a:endParaRPr lang="nl-NL" sz="2000" b="0" i="0" u="sng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8AACC911-0682-0ED3-510D-65C8CC501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362" y="58868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4">
            <a:extLst>
              <a:ext uri="{FF2B5EF4-FFF2-40B4-BE49-F238E27FC236}">
                <a16:creationId xmlns:a16="http://schemas.microsoft.com/office/drawing/2014/main" id="{5A0F1B39-9466-3224-2466-428235DA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68" b="10899"/>
          <a:stretch>
            <a:fillRect/>
          </a:stretch>
        </p:blipFill>
        <p:spPr>
          <a:xfrm>
            <a:off x="0" y="-91440"/>
            <a:ext cx="12191996" cy="6949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9">
            <a:extLst>
              <a:ext uri="{FF2B5EF4-FFF2-40B4-BE49-F238E27FC236}">
                <a16:creationId xmlns:a16="http://schemas.microsoft.com/office/drawing/2014/main" id="{6B889757-76DA-7030-34BA-8F09FE49E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25" r="-221" b="51543"/>
          <a:stretch>
            <a:fillRect/>
          </a:stretch>
        </p:blipFill>
        <p:spPr>
          <a:xfrm>
            <a:off x="0" y="3201085"/>
            <a:ext cx="5763984" cy="36569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93AB962B-3A3D-0ED4-5C3B-31EFC63C3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3" y="385940"/>
            <a:ext cx="1122947" cy="8837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6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5F2BE392-8681-9484-BA71-CECEB7A2E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5475" y="2318991"/>
            <a:ext cx="6007571" cy="600757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29498C81-5779-60A8-3296-B7B3B56AA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8E704159-36BC-6B33-3F74-BD49F6015605}"/>
              </a:ext>
            </a:extLst>
          </p:cNvPr>
          <p:cNvSpPr txBox="1"/>
          <p:nvPr/>
        </p:nvSpPr>
        <p:spPr>
          <a:xfrm>
            <a:off x="617759" y="1227362"/>
            <a:ext cx="4451536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Terra Assen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7BEBB8E6-4DD5-9524-10C0-684804918BF3}"/>
              </a:ext>
            </a:extLst>
          </p:cNvPr>
          <p:cNvSpPr txBox="1"/>
          <p:nvPr/>
        </p:nvSpPr>
        <p:spPr>
          <a:xfrm>
            <a:off x="559256" y="2509287"/>
            <a:ext cx="4870579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Goed bereikbaar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Overzichtelijk met juniorgebouw, praktijkgebouw en hoofdgebouw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Uitstekende praktijk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voorzieningen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CA2DAEB3-04EA-F96E-987A-356CB0877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3" y="1429508"/>
            <a:ext cx="5237500" cy="34845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9" descr="Afbeelding met lamp, licht&#10;&#10;Automatisch gegenereerde beschrijving">
            <a:extLst>
              <a:ext uri="{FF2B5EF4-FFF2-40B4-BE49-F238E27FC236}">
                <a16:creationId xmlns:a16="http://schemas.microsoft.com/office/drawing/2014/main" id="{FA6288C9-4365-070E-3105-52C851164A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8169725" y="4398702"/>
            <a:ext cx="4022271" cy="2453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54875136-82CF-A8D8-DC7E-D7F07D1D5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1682" y="59149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4">
            <a:extLst>
              <a:ext uri="{FF2B5EF4-FFF2-40B4-BE49-F238E27FC236}">
                <a16:creationId xmlns:a16="http://schemas.microsoft.com/office/drawing/2014/main" id="{8A29A0E1-3536-8D54-05CB-DC308F461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38" b="10956"/>
          <a:stretch>
            <a:fillRect/>
          </a:stretch>
        </p:blipFill>
        <p:spPr>
          <a:xfrm>
            <a:off x="3108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6">
            <a:extLst>
              <a:ext uri="{FF2B5EF4-FFF2-40B4-BE49-F238E27FC236}">
                <a16:creationId xmlns:a16="http://schemas.microsoft.com/office/drawing/2014/main" id="{1AD8D90C-DEAE-5ED0-F057-FD08D3C3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4" b="35112"/>
          <a:stretch>
            <a:fillRect/>
          </a:stretch>
        </p:blipFill>
        <p:spPr>
          <a:xfrm>
            <a:off x="0" y="2999936"/>
            <a:ext cx="4541230" cy="38580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17">
            <a:extLst>
              <a:ext uri="{FF2B5EF4-FFF2-40B4-BE49-F238E27FC236}">
                <a16:creationId xmlns:a16="http://schemas.microsoft.com/office/drawing/2014/main" id="{232451F5-7563-B59A-2235-0141129024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rcRect t="54601" r="3922"/>
          <a:stretch>
            <a:fillRect/>
          </a:stretch>
        </p:blipFill>
        <p:spPr>
          <a:xfrm>
            <a:off x="7497823" y="0"/>
            <a:ext cx="4707450" cy="19470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vak 15">
            <a:extLst>
              <a:ext uri="{FF2B5EF4-FFF2-40B4-BE49-F238E27FC236}">
                <a16:creationId xmlns:a16="http://schemas.microsoft.com/office/drawing/2014/main" id="{3C37AC0E-CF41-83A3-8525-1852A691DCD2}"/>
              </a:ext>
            </a:extLst>
          </p:cNvPr>
          <p:cNvSpPr txBox="1"/>
          <p:nvPr/>
        </p:nvSpPr>
        <p:spPr>
          <a:xfrm>
            <a:off x="5532074" y="184324"/>
            <a:ext cx="6097136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Kijk voor meer informatie op: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1" i="0" u="none" strike="noStrike" kern="1200" cap="none" spc="0" baseline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" name="Afbeelding 19">
            <a:extLst>
              <a:ext uri="{FF2B5EF4-FFF2-40B4-BE49-F238E27FC236}">
                <a16:creationId xmlns:a16="http://schemas.microsoft.com/office/drawing/2014/main" id="{2B37E1E0-CBB3-6604-D8B8-DE7E26A34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275" y="710507"/>
            <a:ext cx="197199" cy="197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21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880AC1D-60AB-F834-D445-A1B2B17C5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8227" y="977941"/>
            <a:ext cx="197199" cy="1971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Afbeelding 27">
            <a:extLst>
              <a:ext uri="{FF2B5EF4-FFF2-40B4-BE49-F238E27FC236}">
                <a16:creationId xmlns:a16="http://schemas.microsoft.com/office/drawing/2014/main" id="{8F0942ED-705A-508C-6CDD-58E9A1703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3575" y="1245376"/>
            <a:ext cx="246494" cy="1971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kstvak 29">
            <a:extLst>
              <a:ext uri="{FF2B5EF4-FFF2-40B4-BE49-F238E27FC236}">
                <a16:creationId xmlns:a16="http://schemas.microsoft.com/office/drawing/2014/main" id="{A96EB2D5-8521-6B64-24CC-FF1ABAB5FCCB}"/>
              </a:ext>
            </a:extLst>
          </p:cNvPr>
          <p:cNvSpPr txBox="1"/>
          <p:nvPr/>
        </p:nvSpPr>
        <p:spPr>
          <a:xfrm>
            <a:off x="8396185" y="576044"/>
            <a:ext cx="2848099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Terraassen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Terra Assen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assen.voterra.nl</a:t>
            </a:r>
          </a:p>
        </p:txBody>
      </p:sp>
      <p:pic>
        <p:nvPicPr>
          <p:cNvPr id="10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BAD8A088-EA13-6830-933D-275A44D4A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8325">
            <a:off x="-1324454" y="2252212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BAF886A8-9FD4-8FED-8128-F9369FA66C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371" y="325060"/>
            <a:ext cx="1095286" cy="8619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403F9924-DE3A-AFBF-09C2-AD93940A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5BC9777-E1B4-C9B8-BCEF-AB6FDB142D9A}"/>
              </a:ext>
            </a:extLst>
          </p:cNvPr>
          <p:cNvSpPr txBox="1"/>
          <p:nvPr/>
        </p:nvSpPr>
        <p:spPr>
          <a:xfrm>
            <a:off x="646041" y="1232675"/>
            <a:ext cx="4451536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Juniorhuis</a:t>
            </a:r>
            <a:endParaRPr lang="nl-NL" sz="2800" b="0" i="0" u="none" strike="noStrike" kern="1200" cap="none" spc="0" baseline="0">
              <a:solidFill>
                <a:srgbClr val="5DB77A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20A27D5C-1018-C90C-278C-8340976D8BDD}"/>
              </a:ext>
            </a:extLst>
          </p:cNvPr>
          <p:cNvSpPr txBox="1"/>
          <p:nvPr/>
        </p:nvSpPr>
        <p:spPr>
          <a:xfrm>
            <a:off x="559256" y="2509287"/>
            <a:ext cx="4993136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 dirty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Voor leerjaar 1</a:t>
            </a:r>
            <a:endParaRPr lang="nl-NL" sz="2000" b="0" i="0" u="none" strike="noStrike" kern="1200" cap="none" spc="0" baseline="0" dirty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 dirty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Overzichtelijke leeromgeving</a:t>
            </a:r>
            <a:endParaRPr lang="nl-NL" sz="2000" b="0" i="0" u="none" strike="noStrike" kern="1200" cap="none" spc="0" baseline="0" dirty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 dirty="0">
                <a:solidFill>
                  <a:srgbClr val="282521"/>
                </a:solidFill>
                <a:uFillTx/>
                <a:latin typeface="Arial"/>
                <a:cs typeface="Arial"/>
              </a:rPr>
              <a:t>Eigen kantine en plein</a:t>
            </a:r>
          </a:p>
          <a:p>
            <a:pPr marR="0" lvl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0" cap="none" spc="0" baseline="0" dirty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28BE960C-2180-1951-4ED8-11FD2134F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3" y="1429508"/>
            <a:ext cx="5237500" cy="34845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9" descr="Afbeelding met lamp, licht&#10;&#10;Automatisch gegenereerde beschrijving">
            <a:extLst>
              <a:ext uri="{FF2B5EF4-FFF2-40B4-BE49-F238E27FC236}">
                <a16:creationId xmlns:a16="http://schemas.microsoft.com/office/drawing/2014/main" id="{708DD2F6-ACDD-90F6-4CB2-C318976B21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8169725" y="4398702"/>
            <a:ext cx="4022271" cy="24532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41ABA1E2-CBBD-7DF4-5034-171322D99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1682" y="59149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5">
            <a:extLst>
              <a:ext uri="{FF2B5EF4-FFF2-40B4-BE49-F238E27FC236}">
                <a16:creationId xmlns:a16="http://schemas.microsoft.com/office/drawing/2014/main" id="{055B68B2-9B9D-B114-532F-8874891890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45" b="824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4">
            <a:extLst>
              <a:ext uri="{FF2B5EF4-FFF2-40B4-BE49-F238E27FC236}">
                <a16:creationId xmlns:a16="http://schemas.microsoft.com/office/drawing/2014/main" id="{2CEE00A4-C15C-1684-8506-56B95B8FA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33" t="22399"/>
          <a:stretch>
            <a:fillRect/>
          </a:stretch>
        </p:blipFill>
        <p:spPr>
          <a:xfrm>
            <a:off x="0" y="0"/>
            <a:ext cx="4105829" cy="4116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FEC43F70-7E07-0628-CD43-1A65789B6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6344" y="-1435763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301F1BC7-E893-F911-BD04-AC812452D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3" y="310530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EFD8883-9D8B-7C81-13FD-72F29201AD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F183377-9F3E-98D8-9A14-971C35C7E5A8}"/>
              </a:ext>
            </a:extLst>
          </p:cNvPr>
          <p:cNvSpPr txBox="1"/>
          <p:nvPr/>
        </p:nvSpPr>
        <p:spPr>
          <a:xfrm>
            <a:off x="617759" y="1227362"/>
            <a:ext cx="8421962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120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Van Groep 8 naar de Brugklas</a:t>
            </a:r>
          </a:p>
        </p:txBody>
      </p:sp>
      <p:pic>
        <p:nvPicPr>
          <p:cNvPr id="4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02D148F5-7865-894C-C826-D89DB68F50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7962037" y="4278084"/>
            <a:ext cx="4229959" cy="25799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FF105272-647F-B672-8480-4866551C3650}"/>
              </a:ext>
            </a:extLst>
          </p:cNvPr>
          <p:cNvSpPr txBox="1"/>
          <p:nvPr/>
        </p:nvSpPr>
        <p:spPr>
          <a:xfrm>
            <a:off x="617759" y="2139723"/>
            <a:ext cx="10991846" cy="31160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Aanmelding</a:t>
            </a: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in de laatste week van maart, aanmeldingsweek</a:t>
            </a:r>
          </a:p>
          <a:p>
            <a:pPr marL="0" marR="0" lvl="0" indent="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Ander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 bekostingssystematiek; van leerlingbekosting, naar populatiebekostiging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Klassenindeling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op basis van advies (basisschool), woonplaats en voorkeur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Kennismaking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savond voor de zomervakantie voor leerlingen en ouders en na de zomervakantie middels de introductieweek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F967960C-EC1A-0491-B422-D08E79F55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362" y="58868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BD53BF0-D8D8-F7CF-CFB6-641169FC09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BCFEFD6-71B5-2C3B-8754-6741B21571B0}"/>
              </a:ext>
            </a:extLst>
          </p:cNvPr>
          <p:cNvSpPr txBox="1"/>
          <p:nvPr/>
        </p:nvSpPr>
        <p:spPr>
          <a:xfrm>
            <a:off x="617759" y="1227362"/>
            <a:ext cx="8421962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5DB77A"/>
                </a:solidFill>
                <a:uFillTx/>
                <a:latin typeface="Arial" pitchFamily="34"/>
                <a:cs typeface="Arial" pitchFamily="34"/>
              </a:rPr>
              <a:t>Leerwegen vmbo (site rijksoverheid)</a:t>
            </a:r>
            <a:endParaRPr lang="nl-NL" sz="2800" b="0" i="0" u="none" strike="noStrike" kern="1200" cap="none" spc="0" baseline="0">
              <a:solidFill>
                <a:srgbClr val="5DB77A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4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45A9A68A-61AF-C83C-0104-85EF9829B8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61" r="22924" b="44219"/>
          <a:stretch>
            <a:fillRect/>
          </a:stretch>
        </p:blipFill>
        <p:spPr>
          <a:xfrm>
            <a:off x="7962037" y="4278084"/>
            <a:ext cx="4229959" cy="25799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28F2D3E9-211D-97CD-C1A8-42BB18890FC4}"/>
              </a:ext>
            </a:extLst>
          </p:cNvPr>
          <p:cNvSpPr txBox="1"/>
          <p:nvPr/>
        </p:nvSpPr>
        <p:spPr>
          <a:xfrm>
            <a:off x="617759" y="1922910"/>
            <a:ext cx="10991846" cy="41102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Theoretische leerweg (vmbo-t)</a:t>
            </a:r>
            <a:b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Algemeen vormende (avo-) vakken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Gemengde leerweg (vmbo-gl)</a:t>
            </a:r>
            <a:b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4 uur beroepsgericht onderwijs in plaats van 1 avo-vak, waarbij de avo-vakken van hetzelfde niveau zijn als in de theoretische leerweg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Kaderberoepsgerichte leerweg (vmbo kader)</a:t>
            </a:r>
            <a:b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12 uur beroepsgericht onderwijs, waarbij de avo-vakken van een </a:t>
            </a:r>
            <a:r>
              <a:rPr lang="nl-NL" sz="20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aangepast</a:t>
            </a: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niveau zijn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2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nl-N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Basisberoepsgerichte leerweg (vmbo basis)</a:t>
            </a:r>
            <a:b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</a:br>
            <a:r>
              <a:rPr lang="nl-NL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Leerlingen volgen 12 uur beroepsgericht onderwijs. De avo-vakken zijn van een aangepast niveau ten opzichte van de kaderberoepsgerichte leerweg</a:t>
            </a:r>
          </a:p>
        </p:txBody>
      </p:sp>
      <p:pic>
        <p:nvPicPr>
          <p:cNvPr id="6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9F450A70-43C6-6884-5F20-5481DA948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362" y="5886806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56FD8549-DC70-83F5-6D74-82ED9652C0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3D34B10C-F326-CC02-59CE-AEF70C37F07A}"/>
              </a:ext>
            </a:extLst>
          </p:cNvPr>
          <p:cNvSpPr txBox="1"/>
          <p:nvPr/>
        </p:nvSpPr>
        <p:spPr>
          <a:xfrm>
            <a:off x="7457663" y="1244900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E2506D"/>
                </a:solidFill>
                <a:uFillTx/>
                <a:latin typeface="Arial" pitchFamily="34"/>
                <a:cs typeface="Arial" pitchFamily="34"/>
              </a:rPr>
              <a:t>Onderbouw: Vakken</a:t>
            </a:r>
            <a:endParaRPr lang="nl-NL" sz="2800" b="0" i="0" u="none" strike="noStrike" kern="1200" cap="none" spc="0" baseline="0">
              <a:solidFill>
                <a:srgbClr val="E2506D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D3676BD6-67B5-C1E3-8BB1-30F2EF135F20}"/>
              </a:ext>
            </a:extLst>
          </p:cNvPr>
          <p:cNvSpPr txBox="1"/>
          <p:nvPr/>
        </p:nvSpPr>
        <p:spPr>
          <a:xfrm>
            <a:off x="4495803" y="2139888"/>
            <a:ext cx="7513944" cy="36672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Nederlands, Engels, wiskunde, biologie, lichamelijke opvoeding, aardrijkskunde, geschiedenis, techniek, culturele en kunstzinnige vorming, muziek en Duits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Groene vakken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Keuze: Sport, Cultuur of Talent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Hulp-,</a:t>
            </a: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steun- en verrijkingslessen (inclusief huiswerklessen) naast de reguliere lessen (08.15 – 13.55)</a:t>
            </a:r>
            <a:endParaRPr lang="nl-NL" sz="2000" b="0" i="0" u="none" strike="noStrike" kern="1200" cap="none" spc="0" baseline="0">
              <a:solidFill>
                <a:srgbClr val="282521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5F527B82-6E27-60C6-DCB4-B638F40B6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32" y="1244900"/>
            <a:ext cx="3560280" cy="23687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907237AD-3F66-821C-3846-4CDD7F1FB6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500" t="106" r="-446" b="33718"/>
          <a:stretch>
            <a:fillRect/>
          </a:stretch>
        </p:blipFill>
        <p:spPr>
          <a:xfrm>
            <a:off x="0" y="3613608"/>
            <a:ext cx="4495803" cy="32443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680BBFAC-B768-3983-A86F-16939F0E8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59" y="5917932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8">
            <a:extLst>
              <a:ext uri="{FF2B5EF4-FFF2-40B4-BE49-F238E27FC236}">
                <a16:creationId xmlns:a16="http://schemas.microsoft.com/office/drawing/2014/main" id="{69EF6957-9CB0-78FD-DFC0-E2B58B50EB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00" b="8234"/>
          <a:stretch>
            <a:fillRect/>
          </a:stretch>
        </p:blipFill>
        <p:spPr>
          <a:xfrm>
            <a:off x="-6062" y="0"/>
            <a:ext cx="12198068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10">
            <a:extLst>
              <a:ext uri="{FF2B5EF4-FFF2-40B4-BE49-F238E27FC236}">
                <a16:creationId xmlns:a16="http://schemas.microsoft.com/office/drawing/2014/main" id="{610F3737-D696-CC44-4BC6-7B3C2FA2DC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04" b="35112"/>
          <a:stretch>
            <a:fillRect/>
          </a:stretch>
        </p:blipFill>
        <p:spPr>
          <a:xfrm>
            <a:off x="0" y="2892631"/>
            <a:ext cx="4667536" cy="3965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364375C-0FBF-DABB-2360-24D6F3503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393" y="5722150"/>
            <a:ext cx="1066464" cy="8393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78F2490-D078-0748-4DFF-E105D6B27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83">
            <a:off x="-1391653" y="2398297"/>
            <a:ext cx="6858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90336F46-4497-F5FA-9282-D85B1790D8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636260E-6363-8C35-A177-9D0AD3322593}"/>
              </a:ext>
            </a:extLst>
          </p:cNvPr>
          <p:cNvSpPr txBox="1"/>
          <p:nvPr/>
        </p:nvSpPr>
        <p:spPr>
          <a:xfrm>
            <a:off x="7696203" y="1244900"/>
            <a:ext cx="4022271" cy="827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800" b="0" i="0" u="none" strike="noStrike" kern="0" cap="none" spc="0" baseline="0">
                <a:solidFill>
                  <a:srgbClr val="E2506D"/>
                </a:solidFill>
                <a:uFillTx/>
                <a:latin typeface="Arial" pitchFamily="34"/>
                <a:cs typeface="Arial" pitchFamily="34"/>
              </a:rPr>
              <a:t>Onder</a:t>
            </a:r>
            <a:r>
              <a:rPr lang="nl-NL" sz="2800" b="0" i="0" u="none" strike="noStrike" kern="1200" cap="none" spc="0" baseline="0">
                <a:solidFill>
                  <a:srgbClr val="E2506D"/>
                </a:solidFill>
                <a:uFillTx/>
                <a:latin typeface="Arial" pitchFamily="34"/>
                <a:cs typeface="Arial" pitchFamily="34"/>
              </a:rPr>
              <a:t>bouw: Keuze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2DE8FD43-0AF8-098E-9032-DF867B0C9EE1}"/>
              </a:ext>
            </a:extLst>
          </p:cNvPr>
          <p:cNvSpPr txBox="1"/>
          <p:nvPr/>
        </p:nvSpPr>
        <p:spPr>
          <a:xfrm>
            <a:off x="5590092" y="2139888"/>
            <a:ext cx="6419654" cy="36672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Sport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Extra gevarieerde sportactiviteiten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(klimmen, jumpstyle, mountainbiken etc.)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Cultuur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Brede aanbod kunst en cultuur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(</a:t>
            </a:r>
            <a:r>
              <a:rPr lang="nl-NL" sz="18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schilderen</a:t>
            </a:r>
            <a:r>
              <a:rPr lang="nl-NL" sz="18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, dans, </a:t>
            </a:r>
            <a:r>
              <a:rPr lang="nl-NL" sz="18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drama</a:t>
            </a:r>
            <a:r>
              <a:rPr lang="nl-NL" sz="1800" b="0" i="0" u="none" strike="noStrike" kern="120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 etc.)</a:t>
            </a:r>
          </a:p>
          <a:p>
            <a:pPr marL="342900" marR="0" lvl="0" indent="-34290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DB77A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1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Talent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2000" b="0" i="0" u="none" strike="noStrike" kern="0" cap="none" spc="0" baseline="0">
                <a:solidFill>
                  <a:srgbClr val="282521"/>
                </a:solidFill>
                <a:uFillTx/>
                <a:latin typeface="Arial" pitchFamily="34"/>
                <a:cs typeface="Arial" pitchFamily="34"/>
              </a:rPr>
              <a:t>Robotica, koken, groen, muziek en spellen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61B5B90D-19EB-A14F-6CCF-C71362C52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32" y="1244900"/>
            <a:ext cx="3560280" cy="23687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11" descr="Afbeelding met lamp, licht&#10;&#10;Automatisch gegenereerde beschrijving">
            <a:extLst>
              <a:ext uri="{FF2B5EF4-FFF2-40B4-BE49-F238E27FC236}">
                <a16:creationId xmlns:a16="http://schemas.microsoft.com/office/drawing/2014/main" id="{0CB34A0C-F649-66A3-EBA3-5EDAB6AE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00" t="106" r="-446" b="33718"/>
          <a:stretch>
            <a:fillRect/>
          </a:stretch>
        </p:blipFill>
        <p:spPr>
          <a:xfrm>
            <a:off x="0" y="3613608"/>
            <a:ext cx="4495803" cy="32443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D94BFC66-842D-C59C-A4B5-129A2F9D3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59" y="5917932"/>
            <a:ext cx="822694" cy="6474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Terra_Eelde_Sjabloon_V3</Template>
  <TotalTime>303</TotalTime>
  <Words>502</Words>
  <Application>Microsoft Office PowerPoint</Application>
  <PresentationFormat>Breedbeeld</PresentationFormat>
  <Paragraphs>83</Paragraphs>
  <Slides>20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Veneer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Denice Oldenburger</dc:creator>
  <cp:lastModifiedBy>Thomas Hesseling</cp:lastModifiedBy>
  <cp:revision>13</cp:revision>
  <dcterms:created xsi:type="dcterms:W3CDTF">2022-10-23T07:09:51Z</dcterms:created>
  <dcterms:modified xsi:type="dcterms:W3CDTF">2023-11-17T09:31:43Z</dcterms:modified>
</cp:coreProperties>
</file>